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2" r:id="rId3"/>
    <p:sldId id="276" r:id="rId4"/>
    <p:sldId id="287" r:id="rId5"/>
    <p:sldId id="278" r:id="rId6"/>
    <p:sldId id="259" r:id="rId7"/>
    <p:sldId id="258" r:id="rId8"/>
    <p:sldId id="257" r:id="rId9"/>
    <p:sldId id="265" r:id="rId10"/>
    <p:sldId id="270" r:id="rId11"/>
    <p:sldId id="271" r:id="rId12"/>
    <p:sldId id="272" r:id="rId13"/>
    <p:sldId id="285" r:id="rId14"/>
    <p:sldId id="286" r:id="rId15"/>
    <p:sldId id="288" r:id="rId16"/>
  </p:sldIdLst>
  <p:sldSz cx="12192000" cy="6858000"/>
  <p:notesSz cx="7010400" cy="9296400"/>
  <p:embeddedFontLst>
    <p:embeddedFont>
      <p:font typeface="Aclonica" panose="020B0604020202020204" charset="0"/>
      <p:regular r:id="rId19"/>
    </p:embeddedFont>
    <p:embeddedFont>
      <p:font typeface="BadaBoom BB" panose="020B0604020202020204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Echedo PersonalUse" panose="020B0604020202020204" charset="0"/>
      <p:regular r:id="rId25"/>
    </p:embeddedFont>
    <p:embeddedFont>
      <p:font typeface="Komika Title" panose="020B0604020202020204" charset="0"/>
      <p:regular r:id="rId26"/>
    </p:embeddedFont>
    <p:embeddedFont>
      <p:font typeface="Trebuchet MS" panose="020B0603020202020204" pitchFamily="34" charset="0"/>
      <p:regular r:id="rId27"/>
      <p:bold r:id="rId28"/>
      <p:italic r:id="rId29"/>
      <p:boldItalic r:id="rId30"/>
    </p:embeddedFont>
    <p:embeddedFont>
      <p:font typeface="Tw Cen MT" panose="020B0602020104020603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307" autoAdjust="0"/>
  </p:normalViewPr>
  <p:slideViewPr>
    <p:cSldViewPr>
      <p:cViewPr varScale="1">
        <p:scale>
          <a:sx n="69" d="100"/>
          <a:sy n="69" d="100"/>
        </p:scale>
        <p:origin x="61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08E2E-EE08-4C26-9825-2CE47B7EBCF4}" type="datetimeFigureOut">
              <a:rPr lang="en-US" smtClean="0"/>
              <a:t>7/29/2018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41827-0CEA-4A3C-92A8-E52347D04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7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8F042-EB47-451F-BC5B-8285AD9FD470}" type="datetimeFigureOut">
              <a:rPr lang="en-US" smtClean="0"/>
              <a:t>7/29/2018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560F6-D45D-4945-9539-ACCAAE4183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11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560F6-D45D-4945-9539-ACCAAE4183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36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jpeg"/><Relationship Id="rId7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7.png"/><Relationship Id="rId26" Type="http://schemas.openxmlformats.org/officeDocument/2006/relationships/image" Target="../media/image94.png"/><Relationship Id="rId39" Type="http://schemas.openxmlformats.org/officeDocument/2006/relationships/image" Target="../media/image107.jpeg"/><Relationship Id="rId3" Type="http://schemas.openxmlformats.org/officeDocument/2006/relationships/image" Target="../media/image73.png"/><Relationship Id="rId21" Type="http://schemas.openxmlformats.org/officeDocument/2006/relationships/image" Target="../media/image90.png"/><Relationship Id="rId34" Type="http://schemas.openxmlformats.org/officeDocument/2006/relationships/image" Target="../media/image102.png"/><Relationship Id="rId42" Type="http://schemas.openxmlformats.org/officeDocument/2006/relationships/image" Target="../media/image110.png"/><Relationship Id="rId7" Type="http://schemas.openxmlformats.org/officeDocument/2006/relationships/image" Target="../media/image77.png"/><Relationship Id="rId12" Type="http://schemas.openxmlformats.org/officeDocument/2006/relationships/image" Target="../media/image82.jpeg"/><Relationship Id="rId17" Type="http://schemas.microsoft.com/office/2007/relationships/hdphoto" Target="../media/hdphoto5.wdp"/><Relationship Id="rId25" Type="http://schemas.microsoft.com/office/2007/relationships/hdphoto" Target="../media/hdphoto6.wdp"/><Relationship Id="rId33" Type="http://schemas.openxmlformats.org/officeDocument/2006/relationships/image" Target="../media/image101.png"/><Relationship Id="rId38" Type="http://schemas.openxmlformats.org/officeDocument/2006/relationships/image" Target="../media/image106.png"/><Relationship Id="rId46" Type="http://schemas.openxmlformats.org/officeDocument/2006/relationships/image" Target="../media/image114.png"/><Relationship Id="rId2" Type="http://schemas.openxmlformats.org/officeDocument/2006/relationships/image" Target="../media/image72.gif"/><Relationship Id="rId16" Type="http://schemas.openxmlformats.org/officeDocument/2006/relationships/image" Target="../media/image86.png"/><Relationship Id="rId20" Type="http://schemas.openxmlformats.org/officeDocument/2006/relationships/image" Target="../media/image89.jpeg"/><Relationship Id="rId29" Type="http://schemas.openxmlformats.org/officeDocument/2006/relationships/image" Target="../media/image97.png"/><Relationship Id="rId41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11" Type="http://schemas.openxmlformats.org/officeDocument/2006/relationships/image" Target="../media/image81.png"/><Relationship Id="rId24" Type="http://schemas.openxmlformats.org/officeDocument/2006/relationships/image" Target="../media/image93.png"/><Relationship Id="rId32" Type="http://schemas.openxmlformats.org/officeDocument/2006/relationships/image" Target="../media/image100.png"/><Relationship Id="rId37" Type="http://schemas.openxmlformats.org/officeDocument/2006/relationships/image" Target="../media/image105.png"/><Relationship Id="rId40" Type="http://schemas.openxmlformats.org/officeDocument/2006/relationships/image" Target="../media/image108.png"/><Relationship Id="rId45" Type="http://schemas.openxmlformats.org/officeDocument/2006/relationships/image" Target="../media/image113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23" Type="http://schemas.openxmlformats.org/officeDocument/2006/relationships/image" Target="../media/image92.png"/><Relationship Id="rId28" Type="http://schemas.openxmlformats.org/officeDocument/2006/relationships/image" Target="../media/image96.png"/><Relationship Id="rId36" Type="http://schemas.openxmlformats.org/officeDocument/2006/relationships/image" Target="../media/image104.png"/><Relationship Id="rId10" Type="http://schemas.openxmlformats.org/officeDocument/2006/relationships/image" Target="../media/image80.png"/><Relationship Id="rId19" Type="http://schemas.openxmlformats.org/officeDocument/2006/relationships/image" Target="../media/image88.png"/><Relationship Id="rId31" Type="http://schemas.openxmlformats.org/officeDocument/2006/relationships/image" Target="../media/image99.png"/><Relationship Id="rId44" Type="http://schemas.openxmlformats.org/officeDocument/2006/relationships/image" Target="../media/image112.png"/><Relationship Id="rId4" Type="http://schemas.openxmlformats.org/officeDocument/2006/relationships/image" Target="../media/image74.jpeg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1.jpeg"/><Relationship Id="rId27" Type="http://schemas.openxmlformats.org/officeDocument/2006/relationships/image" Target="../media/image95.png"/><Relationship Id="rId30" Type="http://schemas.openxmlformats.org/officeDocument/2006/relationships/image" Target="../media/image98.png"/><Relationship Id="rId35" Type="http://schemas.openxmlformats.org/officeDocument/2006/relationships/image" Target="../media/image103.jpeg"/><Relationship Id="rId43" Type="http://schemas.openxmlformats.org/officeDocument/2006/relationships/image" Target="../media/image1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movie curtai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t="16568" r="4337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cinema 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" r="1458" b="14484"/>
          <a:stretch/>
        </p:blipFill>
        <p:spPr bwMode="auto">
          <a:xfrm>
            <a:off x="1119383" y="1143001"/>
            <a:ext cx="9929617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38100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0" spc="800" dirty="0">
                <a:ln w="38100">
                  <a:solidFill>
                    <a:schemeClr val="bg1"/>
                  </a:solidFill>
                </a:ln>
                <a:latin typeface="BadaBoom BB" panose="020B0604020202020204"/>
              </a:rPr>
              <a:t>At the Movies</a:t>
            </a:r>
          </a:p>
        </p:txBody>
      </p:sp>
    </p:spTree>
    <p:extLst>
      <p:ext uri="{BB962C8B-B14F-4D97-AF65-F5344CB8AC3E}">
        <p14:creationId xmlns:p14="http://schemas.microsoft.com/office/powerpoint/2010/main" val="3032737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240467\Downloads\3299075-matri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:\Users\240467\Downloads\5P6ZeKN2rJzRp1CfEO0RNczKiZj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360" y="17621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C:\Users\240467\Downloads\MV5BN2Y2OWU4MWMtNmIyMy00YzMyLWI0Y2ItMTcyZDc3MTdmZDU4XkEyXkFqcGdeQXVyMTQxNzMzNDI@._V1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560" y="17621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7" descr="C:\Users\240467\Downloads\B7A010E9AE8E0C4ED2D0B558BE62C1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6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9" descr="C:\Users\240467\Downloads\MV5BMmE1OWZjYjctYzZlNi00YmEyLTg4YWYtZDc4NTE2ODZlYzhhXkEyXkFqcGdeQXVyNzc5MjA3OA@@._V1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60" y="17621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1" descr="C:\Users\240467\Downloads\MV5BNmExMTkyYjItZTg0YS00NWYzLTkwMjItZWJiOWQ2M2ZkYjE4XkEyXkFqcGdeQXVyMTQxNzMzNDI@._V1_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Sci-fi</a:t>
            </a:r>
            <a:r>
              <a:rPr lang="en-US" sz="9600" dirty="0">
                <a:latin typeface="BadaBoom BB" panose="020B0604020202020204"/>
              </a:rPr>
              <a:t> / </a:t>
            </a: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action</a:t>
            </a:r>
          </a:p>
        </p:txBody>
      </p:sp>
      <p:pic>
        <p:nvPicPr>
          <p:cNvPr id="20" name="Picture 2" descr="C:\Users\240467\Downloads\LOTRFOTRmovi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957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C:\Users\240467\Downloads\MV5BODcyYzM4YTAtNGM5MS00NjU4LTk2Y2ItZjI5NjkzZTk0MmQ1XkEyXkFqcGdeQXVyNjU0OTQ0OTY@._V1_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38957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0" descr="C:\Users\240467\Downloads\v-for-vendetta-movie-poster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60" y="38957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C:\Users\240467\Downloads\the-princess-bride-1987-poster-01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60" y="3876674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240467\Downloads\a-knights-tale-poster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0" y="38957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240467\Downloads\poster-780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1762125"/>
            <a:ext cx="121920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3" descr="C:\Users\240467\Downloads\MV5BNGM2NjQxZTAtMmU5My00YTk5LWFmOWMtYjZlYzk4YzMwNjFlXkEyXkFqcGdeQXVyNDk3NzU2MTQ@._V1_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876674"/>
            <a:ext cx="121920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 descr="C:\Users\240467\Downloads\11-fun-facts-about-big-trouble-in-little-china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993" y="3848099"/>
            <a:ext cx="1281807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560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2F9742E-D773-414A-A63D-3824B44CF7C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Comedy</a:t>
            </a:r>
            <a:r>
              <a:rPr lang="en-US" sz="9600" dirty="0">
                <a:latin typeface="BadaBoom BB" panose="020B0604020202020204"/>
              </a:rPr>
              <a:t> / </a:t>
            </a: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inspiration</a:t>
            </a:r>
          </a:p>
        </p:txBody>
      </p:sp>
      <p:pic>
        <p:nvPicPr>
          <p:cNvPr id="22" name="Picture 11" descr="C:\Users\240467\Downloads\MV5BYjY4MjI3YjgtZGIzNi00NzlmLTliNjMtMDRkNGU3YjFmMmZjXkEyXkFqcGdeQXVyMDI2NDg0NQ@@._V1_.jpg">
            <a:extLst>
              <a:ext uri="{FF2B5EF4-FFF2-40B4-BE49-F238E27FC236}">
                <a16:creationId xmlns:a16="http://schemas.microsoft.com/office/drawing/2014/main" id="{D6FA992F-C105-4ECE-B6FC-9883E73BB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 descr="C:\Users\240467\Downloads\gallery-1528976203-bill-and-teds-excellent-adventure-movie-poster.jpg">
            <a:extLst>
              <a:ext uri="{FF2B5EF4-FFF2-40B4-BE49-F238E27FC236}">
                <a16:creationId xmlns:a16="http://schemas.microsoft.com/office/drawing/2014/main" id="{EBDA76C7-1F35-4892-AC52-8A1894578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1" descr="C:\Users\240467\Downloads\13JAJ0UNp7GW1IZ9COgQ2tG8NLl.jpg">
            <a:extLst>
              <a:ext uri="{FF2B5EF4-FFF2-40B4-BE49-F238E27FC236}">
                <a16:creationId xmlns:a16="http://schemas.microsoft.com/office/drawing/2014/main" id="{94F448A8-F6D8-4D8A-8DAE-AA7C00083C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" t="3360" r="5061" b="3227"/>
          <a:stretch/>
        </p:blipFill>
        <p:spPr bwMode="auto">
          <a:xfrm>
            <a:off x="379476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C:\Users\240467\Downloads\d93616803a8b4e17046d54906eef8258.jpg">
            <a:extLst>
              <a:ext uri="{FF2B5EF4-FFF2-40B4-BE49-F238E27FC236}">
                <a16:creationId xmlns:a16="http://schemas.microsoft.com/office/drawing/2014/main" id="{1FB28B0A-ECE1-43D7-A856-16EB0E6BF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4010" r="4921" b="3615"/>
          <a:stretch/>
        </p:blipFill>
        <p:spPr bwMode="auto">
          <a:xfrm>
            <a:off x="210312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C:\Users\240467\Downloads\Holygrail.jpg">
            <a:extLst>
              <a:ext uri="{FF2B5EF4-FFF2-40B4-BE49-F238E27FC236}">
                <a16:creationId xmlns:a16="http://schemas.microsoft.com/office/drawing/2014/main" id="{D74A77E3-C617-433D-8FE7-8FF79BFD0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56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9" descr="C:\Users\240467\Downloads\726b24ae960693c37d6766ea71186d97.jpg">
            <a:extLst>
              <a:ext uri="{FF2B5EF4-FFF2-40B4-BE49-F238E27FC236}">
                <a16:creationId xmlns:a16="http://schemas.microsoft.com/office/drawing/2014/main" id="{38C10912-59C7-43A7-BC16-F8E4577E4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36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0" descr="C:\Users\240467\Downloads\7c1c3ff33cff1ca22ea6b69a2e5cec03.jpg">
            <a:extLst>
              <a:ext uri="{FF2B5EF4-FFF2-40B4-BE49-F238E27FC236}">
                <a16:creationId xmlns:a16="http://schemas.microsoft.com/office/drawing/2014/main" id="{269CF8C9-2A1D-45EE-8A0F-A7755B04C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60" y="17526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240467\Downloads\maxresdefault.jpg">
            <a:extLst>
              <a:ext uri="{FF2B5EF4-FFF2-40B4-BE49-F238E27FC236}">
                <a16:creationId xmlns:a16="http://schemas.microsoft.com/office/drawing/2014/main" id="{A5CEAF56-07E9-4440-81CE-B4B1D546A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360" y="38862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9" descr="C:\Users\240467\Downloads\MV5BNzIyYzM1MDYtZDVlOS00MDQyLWE4YTItMzc5YTM4MTcyNzhhXkEyXkFqcGdeQXVyNjc1NTYyMjg@._V1_.jpg">
            <a:extLst>
              <a:ext uri="{FF2B5EF4-FFF2-40B4-BE49-F238E27FC236}">
                <a16:creationId xmlns:a16="http://schemas.microsoft.com/office/drawing/2014/main" id="{1BB0B87D-EEDD-412E-905E-6135B2944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2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2" descr="C:\Users\240467\Downloads\THE TRUMAN SHOW - American Poster 2.jpeg">
            <a:extLst>
              <a:ext uri="{FF2B5EF4-FFF2-40B4-BE49-F238E27FC236}">
                <a16:creationId xmlns:a16="http://schemas.microsoft.com/office/drawing/2014/main" id="{DD9D8573-D169-4BF0-9BFB-608F3C0FC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60" y="38862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C:\Users\240467\Downloads\MV5BOGUwZTEwZTYtZmQ0OS00NmM1LWE2ZTQtNjZiYmE4ZmUxMjk1XkEyXkFqcGdeQXVyMTQxNzMzNDI@._V1_.jpg">
            <a:extLst>
              <a:ext uri="{FF2B5EF4-FFF2-40B4-BE49-F238E27FC236}">
                <a16:creationId xmlns:a16="http://schemas.microsoft.com/office/drawing/2014/main" id="{D2F47DBA-6091-4972-A675-BD46B6FDB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560" y="38957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8" descr="C:\Users\240467\Downloads\Apollo-13.jpg">
            <a:extLst>
              <a:ext uri="{FF2B5EF4-FFF2-40B4-BE49-F238E27FC236}">
                <a16:creationId xmlns:a16="http://schemas.microsoft.com/office/drawing/2014/main" id="{2B133C1C-E920-4040-A647-DF9899E35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121920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C:\Users\240467\Downloads\o_brother_where_art_thou_ver1_xlg.jpeg">
            <a:extLst>
              <a:ext uri="{FF2B5EF4-FFF2-40B4-BE49-F238E27FC236}">
                <a16:creationId xmlns:a16="http://schemas.microsoft.com/office/drawing/2014/main" id="{2A10E2BA-EBEC-4B30-B483-9418E52F6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360" y="3895725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6" descr="C:\Users\240467\Downloads\MV5BMzNkYzI4ZTYtZjJlZC00ZTVjLTk2MDYtYWMwODA0NmFiYTIwXkEyXkFqcGdeQXVyNDk3NzU2MTQ@._V1_.jpg">
            <a:extLst>
              <a:ext uri="{FF2B5EF4-FFF2-40B4-BE49-F238E27FC236}">
                <a16:creationId xmlns:a16="http://schemas.microsoft.com/office/drawing/2014/main" id="{C9339426-A36A-4742-829C-F3F4518D3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60" y="3886200"/>
            <a:ext cx="1234440" cy="1828800"/>
          </a:xfrm>
          <a:prstGeom prst="rect">
            <a:avLst/>
          </a:prstGeom>
          <a:noFill/>
          <a:effectLst>
            <a:glow rad="1270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374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D087A8-9559-42EE-8704-94DE53D339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">
            <a:extLst>
              <a:ext uri="{FF2B5EF4-FFF2-40B4-BE49-F238E27FC236}">
                <a16:creationId xmlns:a16="http://schemas.microsoft.com/office/drawing/2014/main" id="{88E5A750-5BFE-4DCD-A57C-4C6BD83E4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4" t="23977" r="9374" b="12345"/>
          <a:stretch/>
        </p:blipFill>
        <p:spPr bwMode="auto">
          <a:xfrm>
            <a:off x="457200" y="1"/>
            <a:ext cx="11734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">
            <a:extLst>
              <a:ext uri="{FF2B5EF4-FFF2-40B4-BE49-F238E27FC236}">
                <a16:creationId xmlns:a16="http://schemas.microsoft.com/office/drawing/2014/main" id="{E352DE93-8B12-4261-A63E-D0EBC6274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99" t="31579" r="2593" b="23684"/>
          <a:stretch/>
        </p:blipFill>
        <p:spPr bwMode="auto">
          <a:xfrm>
            <a:off x="11368436" y="152400"/>
            <a:ext cx="696533" cy="1600200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F8A9F0D-690A-4C45-B0A8-DE2E39AC7072}"/>
              </a:ext>
            </a:extLst>
          </p:cNvPr>
          <p:cNvSpPr/>
          <p:nvPr/>
        </p:nvSpPr>
        <p:spPr>
          <a:xfrm>
            <a:off x="505690" y="3147620"/>
            <a:ext cx="11333020" cy="281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457200" algn="l"/>
                <a:tab pos="2063750" algn="l"/>
                <a:tab pos="3768725" algn="l"/>
                <a:tab pos="5375275" algn="l"/>
                <a:tab pos="7024688" algn="l"/>
                <a:tab pos="8686800" algn="l"/>
                <a:tab pos="10404475" algn="l"/>
              </a:tabLst>
            </a:pPr>
            <a:r>
              <a:rPr lang="en-US" dirty="0">
                <a:solidFill>
                  <a:sysClr val="windowText" lastClr="000000"/>
                </a:solidFill>
                <a:latin typeface="Aclonica" panose="020B0604020202020204" charset="0"/>
              </a:rPr>
              <a:t>	2-11	12-17	18-24	25-39	40-49	50-59	60+</a:t>
            </a:r>
          </a:p>
        </p:txBody>
      </p:sp>
      <p:pic>
        <p:nvPicPr>
          <p:cNvPr id="2058" name="Picture 10" descr="Image result for movie ticket">
            <a:extLst>
              <a:ext uri="{FF2B5EF4-FFF2-40B4-BE49-F238E27FC236}">
                <a16:creationId xmlns:a16="http://schemas.microsoft.com/office/drawing/2014/main" id="{3F20730E-8BF6-4DEF-8514-9DFAE6CD3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7" b="16540"/>
          <a:stretch/>
        </p:blipFill>
        <p:spPr bwMode="auto">
          <a:xfrm>
            <a:off x="533400" y="77171"/>
            <a:ext cx="1619250" cy="124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A7EE5A2-382F-44D1-9D98-CC671385BFF4}"/>
              </a:ext>
            </a:extLst>
          </p:cNvPr>
          <p:cNvGrpSpPr/>
          <p:nvPr/>
        </p:nvGrpSpPr>
        <p:grpSpPr>
          <a:xfrm>
            <a:off x="180110" y="3733800"/>
            <a:ext cx="11935690" cy="3048000"/>
            <a:chOff x="180110" y="3733800"/>
            <a:chExt cx="11935690" cy="3048000"/>
          </a:xfrm>
        </p:grpSpPr>
        <p:pic>
          <p:nvPicPr>
            <p:cNvPr id="2054" name="Picture 6" descr="Image result for netflix growth">
              <a:extLst>
                <a:ext uri="{FF2B5EF4-FFF2-40B4-BE49-F238E27FC236}">
                  <a16:creationId xmlns:a16="http://schemas.microsoft.com/office/drawing/2014/main" id="{432B8E84-6702-49F8-A782-41740691B2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0" t="27525" r="8845" b="23969"/>
            <a:stretch/>
          </p:blipFill>
          <p:spPr bwMode="auto">
            <a:xfrm>
              <a:off x="228600" y="3733800"/>
              <a:ext cx="10972800" cy="3047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Image result for netflix">
              <a:extLst>
                <a:ext uri="{FF2B5EF4-FFF2-40B4-BE49-F238E27FC236}">
                  <a16:creationId xmlns:a16="http://schemas.microsoft.com/office/drawing/2014/main" id="{3D6D1CDE-389A-4A4A-86A6-7D0A4E73A6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851" y="4189350"/>
              <a:ext cx="1496493" cy="40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D9E0C32-9D60-4346-984C-79606819FE5D}"/>
                </a:ext>
              </a:extLst>
            </p:cNvPr>
            <p:cNvSpPr/>
            <p:nvPr/>
          </p:nvSpPr>
          <p:spPr>
            <a:xfrm>
              <a:off x="11201400" y="3886199"/>
              <a:ext cx="914400" cy="2894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120M</a:t>
              </a:r>
            </a:p>
            <a:p>
              <a:pPr algn="r">
                <a:lnSpc>
                  <a:spcPct val="80000"/>
                </a:lnSpc>
              </a:pPr>
              <a:endParaRPr lang="en-US" dirty="0">
                <a:solidFill>
                  <a:sysClr val="windowText" lastClr="000000"/>
                </a:solidFill>
                <a:latin typeface="Aclonica" panose="020B0604020202020204" charset="0"/>
              </a:endParaRPr>
            </a:p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100M</a:t>
              </a:r>
            </a:p>
            <a:p>
              <a:pPr algn="r">
                <a:lnSpc>
                  <a:spcPct val="80000"/>
                </a:lnSpc>
              </a:pPr>
              <a:endParaRPr lang="en-US" dirty="0">
                <a:solidFill>
                  <a:sysClr val="windowText" lastClr="000000"/>
                </a:solidFill>
                <a:latin typeface="Aclonica" panose="020B0604020202020204" charset="0"/>
              </a:endParaRPr>
            </a:p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80M</a:t>
              </a:r>
            </a:p>
            <a:p>
              <a:pPr algn="r">
                <a:lnSpc>
                  <a:spcPct val="80000"/>
                </a:lnSpc>
              </a:pPr>
              <a:endParaRPr lang="en-US" dirty="0">
                <a:solidFill>
                  <a:sysClr val="windowText" lastClr="000000"/>
                </a:solidFill>
                <a:latin typeface="Aclonica" panose="020B0604020202020204" charset="0"/>
              </a:endParaRPr>
            </a:p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60M</a:t>
              </a:r>
            </a:p>
            <a:p>
              <a:pPr algn="r">
                <a:lnSpc>
                  <a:spcPct val="80000"/>
                </a:lnSpc>
              </a:pPr>
              <a:endParaRPr lang="en-US" dirty="0">
                <a:solidFill>
                  <a:sysClr val="windowText" lastClr="000000"/>
                </a:solidFill>
                <a:latin typeface="Aclonica" panose="020B0604020202020204" charset="0"/>
              </a:endParaRPr>
            </a:p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40M</a:t>
              </a:r>
            </a:p>
            <a:p>
              <a:pPr algn="r">
                <a:lnSpc>
                  <a:spcPct val="80000"/>
                </a:lnSpc>
              </a:pPr>
              <a:endParaRPr lang="en-US" dirty="0">
                <a:solidFill>
                  <a:sysClr val="windowText" lastClr="000000"/>
                </a:solidFill>
                <a:latin typeface="Aclonica" panose="020B0604020202020204" charset="0"/>
              </a:endParaRPr>
            </a:p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20M</a:t>
              </a:r>
            </a:p>
            <a:p>
              <a:pPr algn="r">
                <a:lnSpc>
                  <a:spcPct val="80000"/>
                </a:lnSpc>
              </a:pPr>
              <a:endParaRPr lang="en-US" dirty="0">
                <a:solidFill>
                  <a:sysClr val="windowText" lastClr="000000"/>
                </a:solidFill>
                <a:latin typeface="Aclonica" panose="020B0604020202020204" charset="0"/>
              </a:endParaRPr>
            </a:p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0M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2C171C0-5DDC-41CC-8395-7CBACCBBDE84}"/>
                </a:ext>
              </a:extLst>
            </p:cNvPr>
            <p:cNvSpPr/>
            <p:nvPr/>
          </p:nvSpPr>
          <p:spPr>
            <a:xfrm>
              <a:off x="180110" y="6424220"/>
              <a:ext cx="11049000" cy="3575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tabLst>
                  <a:tab pos="1717675" algn="l"/>
                  <a:tab pos="3435350" algn="l"/>
                  <a:tab pos="5140325" algn="l"/>
                  <a:tab pos="6858000" algn="l"/>
                  <a:tab pos="8575675" algn="l"/>
                  <a:tab pos="10225088" algn="l"/>
                </a:tabLst>
              </a:pPr>
              <a:r>
                <a:rPr lang="en-US" dirty="0">
                  <a:solidFill>
                    <a:sysClr val="windowText" lastClr="000000"/>
                  </a:solidFill>
                  <a:latin typeface="Aclonica" panose="020B0604020202020204" charset="0"/>
                </a:rPr>
                <a:t>2012	2013	2014	2015	2016	2017	2018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F68C29C-0EB8-49EE-921C-A1F17A1A47B1}"/>
              </a:ext>
            </a:extLst>
          </p:cNvPr>
          <p:cNvSpPr/>
          <p:nvPr/>
        </p:nvSpPr>
        <p:spPr>
          <a:xfrm>
            <a:off x="0" y="205180"/>
            <a:ext cx="457200" cy="2995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20000"/>
              </a:lnSpc>
            </a:pPr>
            <a:r>
              <a:rPr lang="en-US" dirty="0">
                <a:solidFill>
                  <a:sysClr val="windowText" lastClr="000000"/>
                </a:solidFill>
                <a:latin typeface="Aclonica" panose="020B0604020202020204" charset="0"/>
              </a:rPr>
              <a:t>8</a:t>
            </a:r>
          </a:p>
          <a:p>
            <a:pPr algn="r">
              <a:lnSpc>
                <a:spcPct val="120000"/>
              </a:lnSpc>
            </a:pPr>
            <a:endParaRPr lang="en-US" dirty="0">
              <a:solidFill>
                <a:sysClr val="windowText" lastClr="000000"/>
              </a:solidFill>
              <a:latin typeface="Aclonica" panose="020B0604020202020204" charset="0"/>
            </a:endParaRPr>
          </a:p>
          <a:p>
            <a:pPr algn="r">
              <a:lnSpc>
                <a:spcPct val="120000"/>
              </a:lnSpc>
            </a:pPr>
            <a:r>
              <a:rPr lang="en-US" dirty="0">
                <a:solidFill>
                  <a:sysClr val="windowText" lastClr="000000"/>
                </a:solidFill>
                <a:latin typeface="Aclonica" panose="020B0604020202020204" charset="0"/>
              </a:rPr>
              <a:t>6</a:t>
            </a:r>
          </a:p>
          <a:p>
            <a:pPr algn="r">
              <a:lnSpc>
                <a:spcPct val="120000"/>
              </a:lnSpc>
            </a:pPr>
            <a:endParaRPr lang="en-US" dirty="0">
              <a:solidFill>
                <a:sysClr val="windowText" lastClr="000000"/>
              </a:solidFill>
              <a:latin typeface="Aclonica" panose="020B0604020202020204" charset="0"/>
            </a:endParaRPr>
          </a:p>
          <a:p>
            <a:pPr algn="r">
              <a:lnSpc>
                <a:spcPct val="120000"/>
              </a:lnSpc>
            </a:pPr>
            <a:r>
              <a:rPr lang="en-US" dirty="0">
                <a:solidFill>
                  <a:sysClr val="windowText" lastClr="000000"/>
                </a:solidFill>
                <a:latin typeface="Aclonica" panose="020B0604020202020204" charset="0"/>
              </a:rPr>
              <a:t>4</a:t>
            </a:r>
          </a:p>
          <a:p>
            <a:pPr algn="r">
              <a:lnSpc>
                <a:spcPct val="120000"/>
              </a:lnSpc>
            </a:pPr>
            <a:endParaRPr lang="en-US" dirty="0">
              <a:solidFill>
                <a:sysClr val="windowText" lastClr="000000"/>
              </a:solidFill>
              <a:latin typeface="Aclonica" panose="020B0604020202020204" charset="0"/>
            </a:endParaRPr>
          </a:p>
          <a:p>
            <a:pPr algn="r">
              <a:lnSpc>
                <a:spcPct val="120000"/>
              </a:lnSpc>
            </a:pPr>
            <a:r>
              <a:rPr lang="en-US" dirty="0">
                <a:solidFill>
                  <a:sysClr val="windowText" lastClr="000000"/>
                </a:solidFill>
                <a:latin typeface="Aclonica" panose="020B0604020202020204" charset="0"/>
              </a:rPr>
              <a:t>2</a:t>
            </a:r>
          </a:p>
          <a:p>
            <a:pPr algn="r">
              <a:lnSpc>
                <a:spcPct val="120000"/>
              </a:lnSpc>
            </a:pPr>
            <a:endParaRPr lang="en-US" dirty="0">
              <a:solidFill>
                <a:sysClr val="windowText" lastClr="000000"/>
              </a:solidFill>
              <a:latin typeface="Aclonica" panose="020B0604020202020204" charset="0"/>
            </a:endParaRPr>
          </a:p>
          <a:p>
            <a:pPr algn="r">
              <a:lnSpc>
                <a:spcPct val="120000"/>
              </a:lnSpc>
            </a:pPr>
            <a:r>
              <a:rPr lang="en-US" dirty="0">
                <a:solidFill>
                  <a:sysClr val="windowText" lastClr="000000"/>
                </a:solidFill>
                <a:latin typeface="Aclonica" panose="020B060402020202020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4668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78570"/>
          </a:xfrm>
        </p:spPr>
        <p:txBody>
          <a:bodyPr>
            <a:normAutofit/>
          </a:bodyPr>
          <a:lstStyle/>
          <a:p>
            <a:pPr marL="457200">
              <a:tabLst>
                <a:tab pos="9829800" algn="l"/>
              </a:tabLst>
            </a:pP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Movie</a:t>
            </a:r>
            <a:r>
              <a:rPr lang="en-US" sz="9600" spc="800" dirty="0">
                <a:latin typeface="BadaBoom BB" panose="020B0604020202020204"/>
              </a:rPr>
              <a:t> </a:t>
            </a: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sermons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288472-6615-4E78-BC82-FA21C56BE206}"/>
              </a:ext>
            </a:extLst>
          </p:cNvPr>
          <p:cNvGrpSpPr/>
          <p:nvPr/>
        </p:nvGrpSpPr>
        <p:grpSpPr>
          <a:xfrm>
            <a:off x="381000" y="1524000"/>
            <a:ext cx="3178547" cy="4876801"/>
            <a:chOff x="1808722" y="1371600"/>
            <a:chExt cx="3333750" cy="5114926"/>
          </a:xfrm>
        </p:grpSpPr>
        <p:pic>
          <p:nvPicPr>
            <p:cNvPr id="8194" name="Picture 2" descr="Image result for serm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8722" y="1371600"/>
              <a:ext cx="3333750" cy="5114926"/>
            </a:xfrm>
            <a:prstGeom prst="rect">
              <a:avLst/>
            </a:prstGeom>
            <a:noFill/>
            <a:effectLst>
              <a:glow rad="50800">
                <a:schemeClr val="tx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Image result for movie film">
              <a:extLst>
                <a:ext uri="{FF2B5EF4-FFF2-40B4-BE49-F238E27FC236}">
                  <a16:creationId xmlns:a16="http://schemas.microsoft.com/office/drawing/2014/main" id="{D3F2EE86-F92A-4F4B-91B4-1C8E5A02B4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3" t="2566" r="3709" b="81883"/>
            <a:stretch/>
          </p:blipFill>
          <p:spPr bwMode="auto">
            <a:xfrm rot="5400000">
              <a:off x="1365087" y="4236341"/>
              <a:ext cx="2834640" cy="214697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Image result for movie film">
              <a:extLst>
                <a:ext uri="{FF2B5EF4-FFF2-40B4-BE49-F238E27FC236}">
                  <a16:creationId xmlns:a16="http://schemas.microsoft.com/office/drawing/2014/main" id="{F1992ED9-0CF2-4CD8-B09C-4AF7A91800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3" t="2566" r="3709" b="81883"/>
            <a:stretch/>
          </p:blipFill>
          <p:spPr bwMode="auto">
            <a:xfrm rot="5400000">
              <a:off x="2742531" y="4205572"/>
              <a:ext cx="2834640" cy="214697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3C003D9-3ADE-47FC-BEAA-B9C079C1C1E4}"/>
              </a:ext>
            </a:extLst>
          </p:cNvPr>
          <p:cNvGrpSpPr/>
          <p:nvPr/>
        </p:nvGrpSpPr>
        <p:grpSpPr>
          <a:xfrm>
            <a:off x="4114800" y="1802775"/>
            <a:ext cx="3124200" cy="4598026"/>
            <a:chOff x="5562600" y="2209800"/>
            <a:chExt cx="2669728" cy="3929159"/>
          </a:xfrm>
          <a:effectLst>
            <a:glow rad="50800">
              <a:schemeClr val="tx1"/>
            </a:glow>
          </a:effectLst>
        </p:grpSpPr>
        <p:pic>
          <p:nvPicPr>
            <p:cNvPr id="1028" name="Picture 4" descr="Image result for bible">
              <a:extLst>
                <a:ext uri="{FF2B5EF4-FFF2-40B4-BE49-F238E27FC236}">
                  <a16:creationId xmlns:a16="http://schemas.microsoft.com/office/drawing/2014/main" id="{2F820323-A278-4B68-8954-5E67E4E5A8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07" t="5416" r="4074" b="5416"/>
            <a:stretch/>
          </p:blipFill>
          <p:spPr bwMode="auto">
            <a:xfrm>
              <a:off x="5562600" y="2667000"/>
              <a:ext cx="2669728" cy="34719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00" name="Picture 8" descr="Image result for movie clapper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82" r="1736" b="62673"/>
            <a:stretch/>
          </p:blipFill>
          <p:spPr bwMode="auto">
            <a:xfrm>
              <a:off x="5592543" y="2209800"/>
              <a:ext cx="2397335" cy="779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80CD3E-CA20-4DE7-8E7D-02446D8A0098}"/>
              </a:ext>
            </a:extLst>
          </p:cNvPr>
          <p:cNvGrpSpPr/>
          <p:nvPr/>
        </p:nvGrpSpPr>
        <p:grpSpPr>
          <a:xfrm>
            <a:off x="8305799" y="1452546"/>
            <a:ext cx="2819401" cy="4795854"/>
            <a:chOff x="7467600" y="1452546"/>
            <a:chExt cx="2819401" cy="4795854"/>
          </a:xfrm>
          <a:effectLst>
            <a:glow rad="25400">
              <a:schemeClr val="tx1"/>
            </a:glow>
          </a:effectLst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AE7D81C-0F5F-43C7-92FA-401DD50795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ACACAC"/>
                </a:clrFrom>
                <a:clrTo>
                  <a:srgbClr val="ACACAC">
                    <a:alpha val="0"/>
                  </a:srgbClr>
                </a:clrTo>
              </a:clrChange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18438" t="29380" r="15028" b="4915"/>
            <a:stretch/>
          </p:blipFill>
          <p:spPr>
            <a:xfrm>
              <a:off x="7467600" y="3968338"/>
              <a:ext cx="2819401" cy="2280062"/>
            </a:xfrm>
            <a:prstGeom prst="rect">
              <a:avLst/>
            </a:prstGeom>
            <a:effectLst>
              <a:innerShdw blurRad="114300">
                <a:prstClr val="black"/>
              </a:innerShdw>
              <a:softEdge rad="31750"/>
            </a:effectLst>
          </p:spPr>
        </p:pic>
        <p:pic>
          <p:nvPicPr>
            <p:cNvPr id="1042" name="Picture 18" descr="Image result for church clipart">
              <a:extLst>
                <a:ext uri="{FF2B5EF4-FFF2-40B4-BE49-F238E27FC236}">
                  <a16:creationId xmlns:a16="http://schemas.microsoft.com/office/drawing/2014/main" id="{38F9A528-22D6-4159-A2C7-26744BDA6C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917"/>
            <a:stretch/>
          </p:blipFill>
          <p:spPr bwMode="auto">
            <a:xfrm>
              <a:off x="7787148" y="1452546"/>
              <a:ext cx="2103120" cy="2829402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29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they live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371600"/>
            <a:ext cx="36576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78570"/>
          </a:xfrm>
        </p:spPr>
        <p:txBody>
          <a:bodyPr>
            <a:normAutofit/>
          </a:bodyPr>
          <a:lstStyle/>
          <a:p>
            <a:pPr marL="457200">
              <a:tabLst>
                <a:tab pos="9829800" algn="l"/>
              </a:tabLst>
            </a:pP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They</a:t>
            </a:r>
            <a:r>
              <a:rPr lang="en-US" sz="9600" spc="800" dirty="0">
                <a:latin typeface="BadaBoom BB" panose="020B0604020202020204"/>
              </a:rPr>
              <a:t> </a:t>
            </a: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Live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371600"/>
            <a:ext cx="8077199" cy="5257800"/>
          </a:xfrm>
        </p:spPr>
        <p:txBody>
          <a:bodyPr>
            <a:normAutofit/>
          </a:bodyPr>
          <a:lstStyle/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A wanderer finds sunglasses that reveal the world the way it truly is. Subliminal messages keep the population subdued. Our leaders are secretly aliens bent on world domination.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839201" y="6248400"/>
            <a:ext cx="3200399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spc="100" dirty="0">
                <a:ln>
                  <a:solidFill>
                    <a:schemeClr val="bg1"/>
                  </a:solidFill>
                </a:ln>
                <a:latin typeface="Aclonica" panose="02060503000000020004" pitchFamily="18" charset="0"/>
              </a:rPr>
              <a:t>1988</a:t>
            </a:r>
          </a:p>
        </p:txBody>
      </p:sp>
      <p:pic>
        <p:nvPicPr>
          <p:cNvPr id="10248" name="Picture 8" descr="Image result for they live movi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91000"/>
            <a:ext cx="522610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Image result for they live reveal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91000"/>
            <a:ext cx="4374444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86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78570"/>
          </a:xfrm>
        </p:spPr>
        <p:txBody>
          <a:bodyPr/>
          <a:lstStyle/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Ghostbusters</a:t>
            </a:r>
          </a:p>
        </p:txBody>
      </p:sp>
      <p:pic>
        <p:nvPicPr>
          <p:cNvPr id="2050" name="Picture 2" descr="C:\Users\240467\Downloads\qTDxirwaX5K35gZKucJ5K8ZQmyo-3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371600"/>
            <a:ext cx="3657600" cy="5257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" y="1371600"/>
            <a:ext cx="8229599" cy="5257800"/>
          </a:xfrm>
        </p:spPr>
        <p:txBody>
          <a:bodyPr>
            <a:normAutofit/>
          </a:bodyPr>
          <a:lstStyle/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A team of scientists lose their cushy jobs at a university in New York City, and become “ghostbuster</a:t>
            </a:r>
            <a:r>
              <a:rPr lang="en-US" sz="3600" cap="small" spc="-6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s</a:t>
            </a:r>
            <a:r>
              <a:rPr lang="en-US" sz="3600" i="1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”</a:t>
            </a: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 to wage a hig</a:t>
            </a:r>
            <a:r>
              <a:rPr lang="en-US" sz="3600" cap="small" spc="8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h</a:t>
            </a:r>
            <a:r>
              <a:rPr lang="en-US" sz="3600" cap="small" spc="-1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-</a:t>
            </a: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tech battle with the supernatural for fun and profit.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839201" y="6248400"/>
            <a:ext cx="3200399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spc="100" dirty="0">
                <a:ln>
                  <a:solidFill>
                    <a:schemeClr val="bg1"/>
                  </a:solidFill>
                </a:ln>
                <a:latin typeface="Aclonica" panose="02060503000000020004" pitchFamily="18" charset="0"/>
              </a:rPr>
              <a:t>1984</a:t>
            </a:r>
          </a:p>
        </p:txBody>
      </p:sp>
      <p:sp>
        <p:nvSpPr>
          <p:cNvPr id="3" name="AutoShape 2" descr="https://i2.wp.com/www.boomhowdy.com/wp-content/uploads/2016/06/ghostbusters-1984-magikal-site-2.gif">
            <a:extLst>
              <a:ext uri="{FF2B5EF4-FFF2-40B4-BE49-F238E27FC236}">
                <a16:creationId xmlns:a16="http://schemas.microsoft.com/office/drawing/2014/main" id="{5DBB433A-D19B-4A92-A15A-D4966D7D80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 descr="C:\Users\240467\Downloads\RCO031_148056675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45" t="1049" r="1" b="77445"/>
          <a:stretch/>
        </p:blipFill>
        <p:spPr bwMode="auto">
          <a:xfrm>
            <a:off x="4579372" y="3756363"/>
            <a:ext cx="3650230" cy="272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40467\Downloads\12342339_804117096383581_1518026481778527128_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8" t="5876" r="8194" b="11838"/>
          <a:stretch/>
        </p:blipFill>
        <p:spPr bwMode="auto">
          <a:xfrm>
            <a:off x="2324213" y="3756363"/>
            <a:ext cx="2255159" cy="272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240467\Downloads\imageedit_2543_631346580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80" y="3756364"/>
            <a:ext cx="1875034" cy="287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57200" y="4441859"/>
            <a:ext cx="7772402" cy="2187541"/>
            <a:chOff x="457200" y="4441859"/>
            <a:chExt cx="7772402" cy="2187541"/>
          </a:xfrm>
        </p:grpSpPr>
        <p:pic>
          <p:nvPicPr>
            <p:cNvPr id="1030" name="Picture 6" descr="C:\Users\240467\Downloads\CuWHq9OVYAAi6G8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4441859"/>
              <a:ext cx="7772402" cy="2187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ounded Rectangle 3"/>
            <p:cNvSpPr/>
            <p:nvPr/>
          </p:nvSpPr>
          <p:spPr>
            <a:xfrm>
              <a:off x="3990975" y="6191250"/>
              <a:ext cx="1047750" cy="304800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328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78570"/>
          </a:xfrm>
        </p:spPr>
        <p:txBody>
          <a:bodyPr>
            <a:noAutofit/>
          </a:bodyPr>
          <a:lstStyle/>
          <a:p>
            <a:pPr marL="457200"/>
            <a:r>
              <a:rPr lang="en-US" sz="9600" spc="6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Avengers:</a:t>
            </a:r>
            <a:r>
              <a:rPr lang="en-US" sz="9600" spc="600" dirty="0">
                <a:latin typeface="BadaBoom BB" panose="020B0604020202020204"/>
              </a:rPr>
              <a:t> </a:t>
            </a:r>
            <a:r>
              <a:rPr lang="en-US" sz="9600" spc="6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Infinity</a:t>
            </a:r>
            <a:r>
              <a:rPr lang="en-US" sz="9600" spc="600" dirty="0">
                <a:latin typeface="BadaBoom BB" panose="020B0604020202020204"/>
              </a:rPr>
              <a:t> </a:t>
            </a:r>
            <a:r>
              <a:rPr lang="en-US" sz="9600" spc="6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War</a:t>
            </a:r>
          </a:p>
        </p:txBody>
      </p:sp>
      <p:pic>
        <p:nvPicPr>
          <p:cNvPr id="1026" name="Picture 2" descr="C:\Users\240467\Downloads\MV5BMjMxNjY2MDU1OV5BMl5BanBnXkFtZTgwNzY1MTUwNTM@._V1_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8"/>
          <a:stretch/>
        </p:blipFill>
        <p:spPr bwMode="auto">
          <a:xfrm>
            <a:off x="8382000" y="1371599"/>
            <a:ext cx="3657600" cy="5257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839201" y="6248400"/>
            <a:ext cx="3200399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spc="100" dirty="0">
                <a:ln>
                  <a:solidFill>
                    <a:schemeClr val="bg1"/>
                  </a:solidFill>
                </a:ln>
                <a:latin typeface="Aclonica" panose="02060503000000020004" pitchFamily="18" charset="0"/>
              </a:rPr>
              <a:t>2018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" y="1371600"/>
            <a:ext cx="8260079" cy="5257800"/>
          </a:xfrm>
        </p:spPr>
        <p:txBody>
          <a:bodyPr>
            <a:normAutofit/>
          </a:bodyPr>
          <a:lstStyle/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The Avengers, the Guardians of the Galaxy, and other Marvel superheroes unite to battle their most powerful enemy yet. </a:t>
            </a:r>
            <a:r>
              <a:rPr lang="en-US" sz="3600" cap="small" spc="200" dirty="0" err="1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Thanos</a:t>
            </a: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 plans to collect six Infinity Stones, so he can kill half the entire universe with a snap of his fingers.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91000" y="4343400"/>
            <a:ext cx="4030362" cy="2268612"/>
            <a:chOff x="0" y="0"/>
            <a:chExt cx="12183762" cy="6858000"/>
          </a:xfrm>
        </p:grpSpPr>
        <p:pic>
          <p:nvPicPr>
            <p:cNvPr id="7" name="Picture 2" descr="Image result for louisville man sermons comic c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3762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Image result for fox56 logo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6" t="3024" r="1717" b="3551"/>
            <a:stretch/>
          </p:blipFill>
          <p:spPr bwMode="auto">
            <a:xfrm>
              <a:off x="9067800" y="5181600"/>
              <a:ext cx="2933701" cy="1426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153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games</a:t>
            </a:r>
          </a:p>
        </p:txBody>
      </p:sp>
      <p:pic>
        <p:nvPicPr>
          <p:cNvPr id="1038" name="Picture 14" descr="Image result for foot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800" y="28956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ata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245" y="1877531"/>
            <a:ext cx="5961355" cy="4635593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 rot="20704557">
            <a:off x="1743415" y="1295400"/>
            <a:ext cx="3733800" cy="2340919"/>
            <a:chOff x="228600" y="1981200"/>
            <a:chExt cx="4190999" cy="2627561"/>
          </a:xfrm>
        </p:grpSpPr>
        <p:pic>
          <p:nvPicPr>
            <p:cNvPr id="1036" name="Picture 12" descr="Image result for pokemon go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09"/>
            <a:stretch/>
          </p:blipFill>
          <p:spPr bwMode="auto">
            <a:xfrm>
              <a:off x="228600" y="1981200"/>
              <a:ext cx="3943350" cy="2627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2" descr="Image result for pokemon go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500" b="50000"/>
            <a:stretch/>
          </p:blipFill>
          <p:spPr bwMode="auto">
            <a:xfrm>
              <a:off x="3686174" y="1981201"/>
              <a:ext cx="733425" cy="1313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 descr="Image result for dungeons and dragons 197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9600"/>
            <a:ext cx="403491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7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Sci-fi</a:t>
            </a:r>
            <a:r>
              <a:rPr lang="en-US" sz="9600" dirty="0">
                <a:latin typeface="BadaBoom BB" panose="020B0604020202020204"/>
              </a:rPr>
              <a:t> / </a:t>
            </a: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action</a:t>
            </a:r>
          </a:p>
        </p:txBody>
      </p:sp>
      <p:pic>
        <p:nvPicPr>
          <p:cNvPr id="2072" name="Picture 24" descr="Image result for blood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38" y="3957857"/>
            <a:ext cx="1770562" cy="235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Image result for ufo cu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8238">
            <a:off x="605040" y="3553670"/>
            <a:ext cx="3321948" cy="2743200"/>
          </a:xfrm>
          <a:prstGeom prst="rect">
            <a:avLst/>
          </a:prstGeom>
          <a:noFill/>
          <a:effectLst>
            <a:innerShdw blurRad="508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967382"/>
            <a:ext cx="1723698" cy="263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Pirate PNG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3521"/>
            <a:ext cx="4470210" cy="261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0" descr="Image result for superhero generi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508" y="1283163"/>
            <a:ext cx="360109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240467\Downloads\9aa032dd0d38507ab5f8828c911d3fb7.pn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4200" y="-228600"/>
            <a:ext cx="5269303" cy="6899274"/>
          </a:xfrm>
          <a:prstGeom prst="rect">
            <a:avLst/>
          </a:prstGeom>
          <a:noFill/>
          <a:effectLst>
            <a:innerShdw blurRad="114300">
              <a:prstClr val="black"/>
            </a:inn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20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Comedy</a:t>
            </a:r>
            <a:r>
              <a:rPr lang="en-US" sz="9600" dirty="0">
                <a:latin typeface="BadaBoom BB" panose="020B0604020202020204"/>
              </a:rPr>
              <a:t> / </a:t>
            </a: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inspiration</a:t>
            </a:r>
          </a:p>
        </p:txBody>
      </p:sp>
      <p:pic>
        <p:nvPicPr>
          <p:cNvPr id="4100" name="Picture 4" descr="Image result for space pla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52089"/>
            <a:ext cx="3276600" cy="268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halloween ma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172908"/>
            <a:ext cx="2209800" cy="279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Image result for ide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648075"/>
            <a:ext cx="2941322" cy="294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23327"/>
            <a:ext cx="3110997" cy="246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Image result for records clip 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478789"/>
            <a:ext cx="30480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/>
          <p:cNvGrpSpPr/>
          <p:nvPr/>
        </p:nvGrpSpPr>
        <p:grpSpPr>
          <a:xfrm>
            <a:off x="4528504" y="3966096"/>
            <a:ext cx="3072446" cy="2485575"/>
            <a:chOff x="1447800" y="4034479"/>
            <a:chExt cx="2895599" cy="2342508"/>
          </a:xfrm>
        </p:grpSpPr>
        <p:pic>
          <p:nvPicPr>
            <p:cNvPr id="33" name="Picture 18" descr="Image result for tattoo clipart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4034479"/>
              <a:ext cx="2895599" cy="23425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/>
            <p:cNvSpPr/>
            <p:nvPr/>
          </p:nvSpPr>
          <p:spPr>
            <a:xfrm>
              <a:off x="2078623" y="4899413"/>
              <a:ext cx="1655546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2800" b="1" cap="none" spc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Echedo PersonalUse" pitchFamily="2" charset="0"/>
                </a:rPr>
                <a:t>tattoos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9870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8" descr="Free Cartoon Punk Clip Art"/>
          <p:cNvSpPr>
            <a:spLocks noChangeAspect="1" noChangeArrowheads="1"/>
          </p:cNvSpPr>
          <p:nvPr/>
        </p:nvSpPr>
        <p:spPr bwMode="auto">
          <a:xfrm>
            <a:off x="1582044" y="1249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30" descr="Free Cartoon Punk Clip Art"/>
          <p:cNvSpPr>
            <a:spLocks noChangeAspect="1" noChangeArrowheads="1"/>
          </p:cNvSpPr>
          <p:nvPr/>
        </p:nvSpPr>
        <p:spPr bwMode="auto">
          <a:xfrm>
            <a:off x="1734444" y="16489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629498" y="2667000"/>
            <a:ext cx="11410102" cy="1902747"/>
            <a:chOff x="629498" y="2667000"/>
            <a:chExt cx="11410102" cy="1902747"/>
          </a:xfrm>
        </p:grpSpPr>
        <p:pic>
          <p:nvPicPr>
            <p:cNvPr id="101" name="Picture 41" descr="C:\Dave\Pics\Dave\Sb8MbUB.gif"/>
            <p:cNvPicPr>
              <a:picLocks noChangeAspect="1" noChangeArrowheads="1" noCrop="1"/>
            </p:cNvPicPr>
            <p:nvPr/>
          </p:nvPicPr>
          <p:blipFill>
            <a:blip r:embed="rId2">
              <a:clrChange>
                <a:clrFrom>
                  <a:srgbClr val="DB3F26"/>
                </a:clrFrom>
                <a:clrTo>
                  <a:srgbClr val="DB3F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414" y="2969998"/>
              <a:ext cx="1584756" cy="1584603"/>
            </a:xfrm>
            <a:prstGeom prst="rect">
              <a:avLst/>
            </a:prstGeom>
            <a:noFill/>
            <a:effectLst>
              <a:glow rad="25400">
                <a:srgbClr val="000000"/>
              </a:glow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Image result for homeland securit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292" y="3028800"/>
              <a:ext cx="1472094" cy="146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128" descr="Image result for sql saturday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6" t="15201" r="66623" b="52727"/>
            <a:stretch/>
          </p:blipFill>
          <p:spPr bwMode="auto">
            <a:xfrm>
              <a:off x="3578754" y="3200400"/>
              <a:ext cx="1289362" cy="1295400"/>
            </a:xfrm>
            <a:prstGeom prst="roundRect">
              <a:avLst>
                <a:gd name="adj" fmla="val 14349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5" name="Group 54"/>
            <p:cNvGrpSpPr/>
            <p:nvPr/>
          </p:nvGrpSpPr>
          <p:grpSpPr>
            <a:xfrm>
              <a:off x="4724400" y="3092484"/>
              <a:ext cx="1418499" cy="1403316"/>
              <a:chOff x="2706688" y="4455336"/>
              <a:chExt cx="1712912" cy="1694578"/>
            </a:xfrm>
            <a:effectLst/>
          </p:grpSpPr>
          <p:pic>
            <p:nvPicPr>
              <p:cNvPr id="56" name="Picture 15" descr="C:\Dave\Pics\Misc\CDA-Logo-Brigade-Trans.png"/>
              <p:cNvPicPr>
                <a:picLocks noChangeAspect="1" noChangeArrowheads="1"/>
              </p:cNvPicPr>
              <p:nvPr/>
            </p:nvPicPr>
            <p:blipFill>
              <a:blip r:embed="rId5">
                <a:grayscl/>
                <a:biLevel thresh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7" r="51372" b="10822"/>
              <a:stretch>
                <a:fillRect/>
              </a:stretch>
            </p:blipFill>
            <p:spPr bwMode="auto">
              <a:xfrm>
                <a:off x="2706688" y="4455336"/>
                <a:ext cx="1712912" cy="1694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15" descr="C:\Dave\Pics\Misc\CDA-Logo-Brigade-Trans.png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777777"/>
                  </a:clrFrom>
                  <a:clrTo>
                    <a:srgbClr val="777777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7" r="51372" b="10822"/>
              <a:stretch>
                <a:fillRect/>
              </a:stretch>
            </p:blipFill>
            <p:spPr bwMode="auto">
              <a:xfrm>
                <a:off x="2706688" y="4455336"/>
                <a:ext cx="1712912" cy="1694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8" name="Group 57"/>
            <p:cNvGrpSpPr>
              <a:grpSpLocks noChangeAspect="1"/>
            </p:cNvGrpSpPr>
            <p:nvPr/>
          </p:nvGrpSpPr>
          <p:grpSpPr>
            <a:xfrm>
              <a:off x="5934499" y="2971800"/>
              <a:ext cx="1685501" cy="990600"/>
              <a:chOff x="2514600" y="2114550"/>
              <a:chExt cx="2171702" cy="1276350"/>
            </a:xfrm>
          </p:grpSpPr>
          <p:pic>
            <p:nvPicPr>
              <p:cNvPr id="59" name="Picture 26" descr="Image result for techfest louisville"/>
              <p:cNvPicPr>
                <a:picLocks noChangeAspect="1" noChangeArrowheads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27" t="34876" r="74917" b="41831"/>
              <a:stretch/>
            </p:blipFill>
            <p:spPr bwMode="auto">
              <a:xfrm>
                <a:off x="3629026" y="2114550"/>
                <a:ext cx="1057276" cy="1257300"/>
              </a:xfrm>
              <a:prstGeom prst="rect">
                <a:avLst/>
              </a:prstGeom>
              <a:noFill/>
              <a:effectLst>
                <a:glow rad="25400">
                  <a:schemeClr val="tx1"/>
                </a:glow>
                <a:softEdge rad="190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26" descr="Image result for techfest louisville"/>
              <p:cNvPicPr>
                <a:picLocks noChangeAspect="1" noChangeArrowheads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59" t="8762" r="74917" b="67946"/>
              <a:stretch/>
            </p:blipFill>
            <p:spPr bwMode="auto">
              <a:xfrm>
                <a:off x="2514600" y="2133600"/>
                <a:ext cx="1265498" cy="1257300"/>
              </a:xfrm>
              <a:prstGeom prst="rect">
                <a:avLst/>
              </a:prstGeom>
              <a:noFill/>
              <a:effectLst>
                <a:glow rad="25400">
                  <a:schemeClr val="tx1"/>
                </a:glow>
                <a:softEdge rad="190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1" name="Picture 122" descr="Image result for alex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0" y="3080298"/>
              <a:ext cx="1371600" cy="1371601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130" descr="Image result for indigitous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432"/>
            <a:stretch/>
          </p:blipFill>
          <p:spPr bwMode="auto">
            <a:xfrm>
              <a:off x="6236957" y="3742777"/>
              <a:ext cx="2373643" cy="676823"/>
            </a:xfrm>
            <a:prstGeom prst="rect">
              <a:avLst/>
            </a:prstGeom>
            <a:noFill/>
            <a:effectLst>
              <a:glow rad="25400">
                <a:schemeClr val="tx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134" descr="Image result for space shuttle toon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2" t="5909" r="16941" b="5645"/>
            <a:stretch/>
          </p:blipFill>
          <p:spPr bwMode="auto">
            <a:xfrm rot="2435639">
              <a:off x="629498" y="2949151"/>
              <a:ext cx="763974" cy="1620596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/>
            <p:cNvGrpSpPr/>
            <p:nvPr/>
          </p:nvGrpSpPr>
          <p:grpSpPr>
            <a:xfrm>
              <a:off x="8915400" y="3156284"/>
              <a:ext cx="1172985" cy="1172985"/>
              <a:chOff x="5261923" y="668071"/>
              <a:chExt cx="1905000" cy="19050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5608740" y="844113"/>
                <a:ext cx="1307937" cy="1615016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142" name="Picture 22" descr="Image result for louisville.io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1923" y="668071"/>
                <a:ext cx="1905000" cy="1905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1" name="Group 70"/>
            <p:cNvGrpSpPr/>
            <p:nvPr/>
          </p:nvGrpSpPr>
          <p:grpSpPr>
            <a:xfrm>
              <a:off x="9882184" y="3100384"/>
              <a:ext cx="1243016" cy="1243016"/>
              <a:chOff x="9448800" y="3089088"/>
              <a:chExt cx="1330512" cy="1330512"/>
            </a:xfrm>
          </p:grpSpPr>
          <p:pic>
            <p:nvPicPr>
              <p:cNvPr id="5146" name="Picture 26" descr="Image result for derbyhacks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48800" y="3089088"/>
                <a:ext cx="1330512" cy="1330512"/>
              </a:xfrm>
              <a:prstGeom prst="rect">
                <a:avLst/>
              </a:prstGeom>
              <a:noFill/>
              <a:effectLst>
                <a:glow rad="12700">
                  <a:schemeClr val="tx1">
                    <a:alpha val="2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26" descr="Image result for derbyhacks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48800" y="3089088"/>
                <a:ext cx="1330512" cy="1330512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4" name="Picture 2" descr="Related image"/>
            <p:cNvPicPr>
              <a:picLocks noChangeAspect="1" noChangeArrowheads="1"/>
            </p:cNvPicPr>
            <p:nvPr/>
          </p:nvPicPr>
          <p:blipFill rotWithShape="1">
            <a:blip r:embed="rId12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61" r="42033" b="75000"/>
            <a:stretch/>
          </p:blipFill>
          <p:spPr bwMode="auto">
            <a:xfrm>
              <a:off x="7829551" y="2667000"/>
              <a:ext cx="1619249" cy="1371600"/>
            </a:xfrm>
            <a:prstGeom prst="ellipse">
              <a:avLst/>
            </a:prstGeom>
            <a:noFill/>
            <a:effectLst>
              <a:glow rad="254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16351" y="4618086"/>
            <a:ext cx="11573874" cy="2056081"/>
            <a:chOff x="216351" y="4618086"/>
            <a:chExt cx="11573874" cy="2056081"/>
          </a:xfrm>
        </p:grpSpPr>
        <p:pic>
          <p:nvPicPr>
            <p:cNvPr id="42" name="Picture 53"/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C0C0C0"/>
                </a:clrFrom>
                <a:clrTo>
                  <a:srgbClr val="C0C0C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529"/>
            <a:stretch/>
          </p:blipFill>
          <p:spPr bwMode="auto">
            <a:xfrm rot="20989230">
              <a:off x="3351885" y="4618086"/>
              <a:ext cx="1164567" cy="1077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4" name="Picture 14" descr="Image result for fans for christ logo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9689" y="4882885"/>
              <a:ext cx="1552235" cy="1533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4" descr="Image result for toastmasters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7139">
              <a:off x="4845085" y="4803337"/>
              <a:ext cx="1583687" cy="1326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13"/>
            <p:cNvGrpSpPr/>
            <p:nvPr/>
          </p:nvGrpSpPr>
          <p:grpSpPr>
            <a:xfrm rot="1123549">
              <a:off x="257656" y="5634844"/>
              <a:ext cx="1592872" cy="918356"/>
              <a:chOff x="4801826" y="3679683"/>
              <a:chExt cx="1675174" cy="965806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5038725" y="3781064"/>
                <a:ext cx="1276350" cy="64806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78" descr="Image result for atheist"/>
              <p:cNvPicPr>
                <a:picLocks noChangeAspect="1" noChangeArrowheads="1"/>
              </p:cNvPicPr>
              <p:nvPr/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1826" y="3679683"/>
                <a:ext cx="1675174" cy="965806"/>
              </a:xfrm>
              <a:prstGeom prst="rect">
                <a:avLst/>
              </a:prstGeom>
              <a:noFill/>
              <a:effectLst>
                <a:glow rad="25400">
                  <a:schemeClr val="bg1"/>
                </a:glow>
                <a:softEdge rad="127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7" name="Picture 16" descr="Related image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2" r="21373" b="18279"/>
            <a:stretch/>
          </p:blipFill>
          <p:spPr bwMode="auto">
            <a:xfrm>
              <a:off x="10407834" y="4899400"/>
              <a:ext cx="1382391" cy="164456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C:\Dave\Pics\Dave\CGG_wp_icon_v01.002.pn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513" y="4845726"/>
              <a:ext cx="1614783" cy="1614783"/>
            </a:xfrm>
            <a:prstGeom prst="rect">
              <a:avLst/>
            </a:prstGeom>
            <a:noFill/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4" descr="Image result for graverobbers ministry"/>
            <p:cNvPicPr>
              <a:picLocks noChangeAspect="1" noChangeArrowheads="1"/>
            </p:cNvPicPr>
            <p:nvPr/>
          </p:nvPicPr>
          <p:blipFill rotWithShape="1">
            <a:blip r:embed="rId20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7" t="32503" r="10562" b="48091"/>
            <a:stretch/>
          </p:blipFill>
          <p:spPr bwMode="auto">
            <a:xfrm>
              <a:off x="7174650" y="6019800"/>
              <a:ext cx="3493350" cy="654367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6" name="Picture 16" descr="https://www.southeastchristian.org/Themes/SECC2014/Assets/img/logos/southeast/se-logo-invert-update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400" y="5061203"/>
              <a:ext cx="1187196" cy="1187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4"/>
            <p:cNvGrpSpPr/>
            <p:nvPr/>
          </p:nvGrpSpPr>
          <p:grpSpPr>
            <a:xfrm>
              <a:off x="3562962" y="5025437"/>
              <a:ext cx="2228238" cy="1614046"/>
              <a:chOff x="3371850" y="4305705"/>
              <a:chExt cx="2389564" cy="173090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3505200" y="5220015"/>
                <a:ext cx="2057400" cy="444311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130" name="Picture 10" descr="Image result for louisville startup weekend"/>
              <p:cNvPicPr>
                <a:picLocks noChangeAspect="1" noChangeArrowheads="1"/>
              </p:cNvPicPr>
              <p:nvPr/>
            </p:nvPicPr>
            <p:blipFill>
              <a:blip r:embed="rId2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1850" y="4305705"/>
                <a:ext cx="2389564" cy="17309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9" name="Picture 132" descr="Image result for uofl minerva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4899401"/>
              <a:ext cx="1493241" cy="1459935"/>
            </a:xfrm>
            <a:prstGeom prst="rect">
              <a:avLst/>
            </a:prstGeom>
            <a:noFill/>
            <a:effectLst>
              <a:innerShdw blurRad="114300">
                <a:srgbClr val="FF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1371600" y="4741186"/>
              <a:ext cx="1175254" cy="1780056"/>
              <a:chOff x="3107554" y="2438399"/>
              <a:chExt cx="1811156" cy="2743201"/>
            </a:xfrm>
          </p:grpSpPr>
          <p:pic>
            <p:nvPicPr>
              <p:cNvPr id="39" name="Picture 80" descr="Image result for thinker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4200" y="2438399"/>
                <a:ext cx="1794510" cy="2743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82" descr="Image result"/>
              <p:cNvPicPr>
                <a:picLocks noChangeAspect="1" noChangeArrowheads="1"/>
              </p:cNvPicPr>
              <p:nvPr/>
            </p:nvPicPr>
            <p:blipFill rotWithShape="1"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723"/>
              <a:stretch/>
            </p:blipFill>
            <p:spPr bwMode="auto">
              <a:xfrm>
                <a:off x="3107554" y="2438400"/>
                <a:ext cx="1769246" cy="2743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1" name="Picture 76" descr="Image result for brain glasses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57816">
              <a:off x="216351" y="4697797"/>
              <a:ext cx="1502970" cy="998502"/>
            </a:xfrm>
            <a:prstGeom prst="rect">
              <a:avLst/>
            </a:prstGeom>
            <a:noFill/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8" name="Picture 28" descr="https://www.iconspng.com/uploads/question-mark-symbol-with-cartoon-eyes/question-mark-symbol-with-cartoon-eyes.png"/>
            <p:cNvPicPr>
              <a:picLocks noChangeAspect="1" noChangeArrowheads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99" r="30237"/>
            <a:stretch/>
          </p:blipFill>
          <p:spPr bwMode="auto">
            <a:xfrm rot="679144">
              <a:off x="6070548" y="4648200"/>
              <a:ext cx="863652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12831" y="580889"/>
            <a:ext cx="11577783" cy="2714679"/>
            <a:chOff x="312831" y="580889"/>
            <a:chExt cx="11577783" cy="2714679"/>
          </a:xfrm>
        </p:grpSpPr>
        <p:pic>
          <p:nvPicPr>
            <p:cNvPr id="5124" name="Picture 4" descr="Related image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724400" y="1524000"/>
              <a:ext cx="2460323" cy="1322424"/>
            </a:xfrm>
            <a:prstGeom prst="rect">
              <a:avLst/>
            </a:prstGeom>
            <a:noFill/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0" name="Group 79"/>
            <p:cNvGrpSpPr/>
            <p:nvPr/>
          </p:nvGrpSpPr>
          <p:grpSpPr>
            <a:xfrm rot="21136578">
              <a:off x="6711174" y="1277667"/>
              <a:ext cx="1657005" cy="1451485"/>
              <a:chOff x="2000250" y="1143000"/>
              <a:chExt cx="2457450" cy="2152650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2819400" y="1524000"/>
                <a:ext cx="1097906" cy="1143000"/>
                <a:chOff x="2819400" y="1524000"/>
                <a:chExt cx="1097906" cy="1143000"/>
              </a:xfrm>
              <a:solidFill>
                <a:schemeClr val="tx1"/>
              </a:solidFill>
            </p:grpSpPr>
            <p:sp>
              <p:nvSpPr>
                <p:cNvPr id="83" name="Rectangle 82"/>
                <p:cNvSpPr/>
                <p:nvPr/>
              </p:nvSpPr>
              <p:spPr>
                <a:xfrm>
                  <a:off x="2819400" y="1524000"/>
                  <a:ext cx="837855" cy="11430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3408251" y="2080535"/>
                  <a:ext cx="498008" cy="447675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Teardrop 84"/>
                <p:cNvSpPr/>
                <p:nvPr/>
              </p:nvSpPr>
              <p:spPr>
                <a:xfrm rot="1633629">
                  <a:off x="3488048" y="2198711"/>
                  <a:ext cx="429258" cy="452780"/>
                </a:xfrm>
                <a:prstGeom prst="teardrop">
                  <a:avLst>
                    <a:gd name="adj" fmla="val 128652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82" name="Picture 4" descr="Image result for &quot;cap'n crunch&quot;"/>
              <p:cNvPicPr>
                <a:picLocks noChangeAspect="1" noChangeArrowheads="1"/>
              </p:cNvPicPr>
              <p:nvPr/>
            </p:nvPicPr>
            <p:blipFill rotWithShape="1"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71" r="4286" b="27796"/>
              <a:stretch/>
            </p:blipFill>
            <p:spPr bwMode="auto">
              <a:xfrm>
                <a:off x="2000250" y="1143000"/>
                <a:ext cx="2457450" cy="2152650"/>
              </a:xfrm>
              <a:prstGeom prst="rect">
                <a:avLst/>
              </a:prstGeom>
              <a:noFill/>
              <a:effectLst>
                <a:softEdge rad="127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2" name="Picture 116" descr="https://img.clipartfest.com/2017/314247985-2-2-newspaper-transparent.png"/>
            <p:cNvPicPr>
              <a:picLocks noChangeAspect="1" noChangeArrowheads="1"/>
            </p:cNvPicPr>
            <p:nvPr/>
          </p:nvPicPr>
          <p:blipFill>
            <a:blip r:embed="rId31" cstate="print">
              <a:clrChange>
                <a:clrFrom>
                  <a:srgbClr val="000000">
                    <a:alpha val="49412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1978" y="1304296"/>
              <a:ext cx="991022" cy="1378015"/>
            </a:xfrm>
            <a:prstGeom prst="rect">
              <a:avLst/>
            </a:prstGeom>
            <a:noFill/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39" descr="Image result for crossword"/>
            <p:cNvPicPr>
              <a:picLocks noChangeAspect="1" noChangeArrowheads="1"/>
            </p:cNvPicPr>
            <p:nvPr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65" t="20456" r="20436" b="20743"/>
            <a:stretch/>
          </p:blipFill>
          <p:spPr bwMode="auto">
            <a:xfrm>
              <a:off x="8121657" y="1117141"/>
              <a:ext cx="1142351" cy="11581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94" descr="https://dmattingly.files.wordpress.com/2016/01/foxbat-front.png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0282">
              <a:off x="9558128" y="580889"/>
              <a:ext cx="1035496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0" descr="Image result for radio microphone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371600"/>
              <a:ext cx="1177849" cy="1569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4" descr="Image result for men without hats logo"/>
            <p:cNvPicPr>
              <a:picLocks noChangeAspect="1" noChangeArrowheads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6" t="2937" r="4905" b="3824"/>
            <a:stretch/>
          </p:blipFill>
          <p:spPr bwMode="auto">
            <a:xfrm>
              <a:off x="1828800" y="1331860"/>
              <a:ext cx="1499696" cy="1494432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10" descr="Image result for conglomeration program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96963">
              <a:off x="8704715" y="965821"/>
              <a:ext cx="1118587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104" descr="https://dmattingly.files.wordpress.com/2016/01/seasons-front.png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5239" y="1317610"/>
              <a:ext cx="907961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00" descr="https://dmattingly.files.wordpress.com/2016/01/ez031.png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36927">
              <a:off x="10420603" y="975524"/>
              <a:ext cx="1029492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90" descr="Image result for &quot;digital hero&quot; magazine"/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5767">
              <a:off x="9934053" y="1179805"/>
              <a:ext cx="1059873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106" descr="https://dmattingly.files.wordpress.com/2016/01/tavern-mini.png"/>
            <p:cNvPicPr>
              <a:picLocks noChangeAspect="1" noChangeArrowheads="1"/>
            </p:cNvPicPr>
            <p:nvPr/>
          </p:nvPicPr>
          <p:blipFill rotWithShape="1">
            <a:blip r:embed="rId40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70" t="64398" r="43337" b="4311"/>
            <a:stretch/>
          </p:blipFill>
          <p:spPr bwMode="auto">
            <a:xfrm rot="1225332" flipH="1">
              <a:off x="11109158" y="1537277"/>
              <a:ext cx="781456" cy="1495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118" descr="Image result for ebook"/>
            <p:cNvPicPr>
              <a:picLocks noChangeAspect="1" noChangeArrowheads="1"/>
            </p:cNvPicPr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65" t="7482" r="23751" b="6353"/>
            <a:stretch/>
          </p:blipFill>
          <p:spPr bwMode="auto">
            <a:xfrm rot="20255406">
              <a:off x="10655506" y="1918624"/>
              <a:ext cx="689940" cy="1141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5" name="Picture 5" descr="C:\Users\240467\Downloads\color logo png.png"/>
            <p:cNvPicPr>
              <a:picLocks noChangeAspect="1" noChangeArrowheads="1"/>
            </p:cNvPicPr>
            <p:nvPr/>
          </p:nvPicPr>
          <p:blipFill rotWithShape="1">
            <a:blip r:embed="rId42">
              <a:clrChange>
                <a:clrFrom>
                  <a:srgbClr val="3389A3"/>
                </a:clrFrom>
                <a:clrTo>
                  <a:srgbClr val="3389A3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0" t="7347" r="5840" b="7997"/>
            <a:stretch/>
          </p:blipFill>
          <p:spPr bwMode="auto">
            <a:xfrm>
              <a:off x="2895600" y="1278744"/>
              <a:ext cx="2077141" cy="2016824"/>
            </a:xfrm>
            <a:prstGeom prst="ellipse">
              <a:avLst/>
            </a:prstGeom>
            <a:noFill/>
            <a:effectLst>
              <a:softEdge rad="190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9" descr="C:\Users\240467\Downloads\site-logo.png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0" y="1218970"/>
              <a:ext cx="1731967" cy="1829030"/>
            </a:xfrm>
            <a:prstGeom prst="rect">
              <a:avLst/>
            </a:prstGeom>
            <a:noFill/>
            <a:effectLst>
              <a:innerShdw blurRad="38100">
                <a:schemeClr val="tx1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6"/>
            <p:cNvPicPr>
              <a:picLocks noChangeAspect="1" noChangeArrowheads="1"/>
            </p:cNvPicPr>
            <p:nvPr/>
          </p:nvPicPr>
          <p:blipFill rotWithShape="1">
            <a:blip r:embed="rId44" cstate="print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90" r="19712"/>
            <a:stretch/>
          </p:blipFill>
          <p:spPr bwMode="auto">
            <a:xfrm>
              <a:off x="4368697" y="1447800"/>
              <a:ext cx="1117703" cy="1348049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Group 1"/>
            <p:cNvGrpSpPr/>
            <p:nvPr/>
          </p:nvGrpSpPr>
          <p:grpSpPr>
            <a:xfrm rot="20947831">
              <a:off x="312831" y="1309079"/>
              <a:ext cx="1087406" cy="1804984"/>
              <a:chOff x="1781175" y="1295400"/>
              <a:chExt cx="1876425" cy="3114675"/>
            </a:xfrm>
          </p:grpSpPr>
          <p:pic>
            <p:nvPicPr>
              <p:cNvPr id="9219" name="Picture 3" descr="C:\Users\240467\Downloads\imageedit_2554_4380513161.png"/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1175" y="1295400"/>
                <a:ext cx="1876425" cy="3114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20" name="Picture 4" descr="C:\Users\240467\Downloads\imageedit_2558_7257574874.png"/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1175" y="1295400"/>
                <a:ext cx="1876425" cy="3114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2" name="Title 1"/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My</a:t>
            </a:r>
            <a:r>
              <a:rPr lang="en-US" sz="9600" spc="800" dirty="0">
                <a:latin typeface="BadaBoom BB" panose="020B0604020202020204"/>
              </a:rPr>
              <a:t> </a:t>
            </a:r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story</a:t>
            </a:r>
          </a:p>
        </p:txBody>
      </p:sp>
    </p:spTree>
    <p:extLst>
      <p:ext uri="{BB962C8B-B14F-4D97-AF65-F5344CB8AC3E}">
        <p14:creationId xmlns:p14="http://schemas.microsoft.com/office/powerpoint/2010/main" val="357498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great commission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" y="1371600"/>
            <a:ext cx="11582399" cy="5257800"/>
          </a:xfrm>
        </p:spPr>
        <p:txBody>
          <a:bodyPr>
            <a:normAutofit/>
          </a:bodyPr>
          <a:lstStyle/>
          <a:p>
            <a:pPr marL="457200" indent="0">
              <a:lnSpc>
                <a:spcPct val="100000"/>
              </a:lnSpc>
              <a:spcBef>
                <a:spcPts val="0"/>
              </a:spcBef>
              <a:buNone/>
              <a:tabLst>
                <a:tab pos="9772650" algn="l"/>
              </a:tabLst>
            </a:pPr>
            <a:r>
              <a:rPr lang="en-US" sz="3600" cap="small" spc="35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Therefore go and make disciples of all nations, baptizing </a:t>
            </a: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them in the name of the Father, and of the Son, and of the Holy Spirit, and teaching them to obey all that I have commanded you.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	</a:t>
            </a:r>
            <a:r>
              <a:rPr lang="en-US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(Matt 28:19)</a:t>
            </a: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cap="small" spc="300" dirty="0">
              <a:effectLst>
                <a:glow rad="127000">
                  <a:schemeClr val="bg1">
                    <a:alpha val="50000"/>
                  </a:schemeClr>
                </a:glow>
              </a:effectLst>
              <a:latin typeface="Komika Title" panose="02000506000000020004" pitchFamily="2" charset="0"/>
            </a:endParaRP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Philip ran up to the chariot and heard the man reading 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Isaiah. “Do you understand what you are reading</a:t>
            </a:r>
            <a:r>
              <a:rPr lang="en-US" sz="3600" cap="small" spc="-5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?</a:t>
            </a:r>
            <a:r>
              <a:rPr lang="en-US" sz="3600" i="1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”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 he asked. </a:t>
            </a:r>
            <a:r>
              <a:rPr lang="en-US" sz="3600" cap="small" spc="34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“How can 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I</a:t>
            </a:r>
            <a:r>
              <a:rPr lang="en-US" sz="3600" cap="small" spc="-8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,</a:t>
            </a:r>
            <a:r>
              <a:rPr lang="en-US" sz="3600" i="1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”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 </a:t>
            </a:r>
            <a:r>
              <a:rPr lang="en-US" sz="3600" cap="small" spc="34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he asked, “unless someone explains it to 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me</a:t>
            </a:r>
            <a:r>
              <a:rPr lang="en-US" sz="3600" cap="small" spc="-5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?</a:t>
            </a:r>
            <a:r>
              <a:rPr lang="en-US" sz="3600" i="1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”</a:t>
            </a: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  <a:tabLst>
                <a:tab pos="9944100" algn="l"/>
              </a:tabLst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So he invited Philip to come up and sit with him.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	</a:t>
            </a:r>
            <a:r>
              <a:rPr lang="en-US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(Acts 8:30)</a:t>
            </a:r>
          </a:p>
        </p:txBody>
      </p:sp>
    </p:spTree>
    <p:extLst>
      <p:ext uri="{BB962C8B-B14F-4D97-AF65-F5344CB8AC3E}">
        <p14:creationId xmlns:p14="http://schemas.microsoft.com/office/powerpoint/2010/main" val="333515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0" y="0"/>
            <a:ext cx="121920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/>
            <a:r>
              <a:rPr lang="en-US" sz="9600" spc="800" dirty="0">
                <a:ln w="28575">
                  <a:solidFill>
                    <a:schemeClr val="bg1"/>
                  </a:solidFill>
                </a:ln>
                <a:latin typeface="BadaBoom BB" panose="020B0604020202020204"/>
              </a:rPr>
              <a:t>great commission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" y="1371600"/>
            <a:ext cx="11582399" cy="5257800"/>
          </a:xfrm>
        </p:spPr>
        <p:txBody>
          <a:bodyPr>
            <a:normAutofit/>
          </a:bodyPr>
          <a:lstStyle/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How can they call on the One if they do not believe?</a:t>
            </a: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How can they believe if they have not heard?</a:t>
            </a: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How can they hear without someone to preach?</a:t>
            </a: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  <a:tabLst>
                <a:tab pos="9944100" algn="l"/>
              </a:tabLst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How can they preach unless they are sent?</a:t>
            </a: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	</a:t>
            </a:r>
            <a:r>
              <a:rPr lang="en-US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(Rom 10:14)</a:t>
            </a: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cap="small" spc="200" dirty="0">
              <a:effectLst>
                <a:glow rad="127000">
                  <a:schemeClr val="bg1">
                    <a:alpha val="50000"/>
                  </a:schemeClr>
                </a:glow>
              </a:effectLst>
              <a:latin typeface="Komika Title" panose="02000506000000020004" pitchFamily="2" charset="0"/>
            </a:endParaRP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  <a:tabLst>
                <a:tab pos="9258300" algn="l"/>
              </a:tabLst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I have become all things to all men</a:t>
            </a:r>
          </a:p>
          <a:p>
            <a:pPr marL="457200" indent="0">
              <a:lnSpc>
                <a:spcPct val="100000"/>
              </a:lnSpc>
              <a:spcBef>
                <a:spcPts val="0"/>
              </a:spcBef>
              <a:buNone/>
              <a:tabLst>
                <a:tab pos="9886950" algn="l"/>
              </a:tabLst>
            </a:pPr>
            <a:r>
              <a:rPr lang="en-US" sz="3600" cap="small" spc="4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so that by any means some may be saved</a:t>
            </a:r>
            <a:r>
              <a:rPr lang="en-US" sz="3600" cap="small" spc="3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.</a:t>
            </a:r>
            <a:r>
              <a:rPr lang="en-US" sz="3600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 	</a:t>
            </a:r>
            <a:r>
              <a:rPr lang="en-US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(1 </a:t>
            </a:r>
            <a:r>
              <a:rPr lang="en-US" cap="small" spc="200" dirty="0" err="1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Cor</a:t>
            </a:r>
            <a:r>
              <a:rPr lang="en-US" cap="small" spc="200" dirty="0">
                <a:effectLst>
                  <a:glow rad="127000">
                    <a:schemeClr val="bg1">
                      <a:alpha val="50000"/>
                    </a:schemeClr>
                  </a:glow>
                </a:effectLst>
                <a:latin typeface="Komika Title" panose="02000506000000020004" pitchFamily="2" charset="0"/>
              </a:rPr>
              <a:t> 9:22)</a:t>
            </a:r>
          </a:p>
        </p:txBody>
      </p:sp>
    </p:spTree>
    <p:extLst>
      <p:ext uri="{BB962C8B-B14F-4D97-AF65-F5344CB8AC3E}">
        <p14:creationId xmlns:p14="http://schemas.microsoft.com/office/powerpoint/2010/main" val="140796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1464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1946</TotalTime>
  <Words>216</Words>
  <Application>Microsoft Office PowerPoint</Application>
  <PresentationFormat>Widescreen</PresentationFormat>
  <Paragraphs>56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Tw Cen MT</vt:lpstr>
      <vt:lpstr>Trebuchet MS</vt:lpstr>
      <vt:lpstr>Komika Title</vt:lpstr>
      <vt:lpstr>Aclonica</vt:lpstr>
      <vt:lpstr>BadaBoom BB</vt:lpstr>
      <vt:lpstr>Echedo PersonalUse</vt:lpstr>
      <vt:lpstr>Circuit</vt:lpstr>
      <vt:lpstr>PowerPoint Presentation</vt:lpstr>
      <vt:lpstr>PowerPoint Presentation</vt:lpstr>
      <vt:lpstr>PowerPoint Presentation</vt:lpstr>
      <vt:lpstr>PowerPoint Presentation</vt:lpstr>
      <vt:lpstr>Movie sermons</vt:lpstr>
      <vt:lpstr>They Live</vt:lpstr>
      <vt:lpstr>Ghostbusters</vt:lpstr>
      <vt:lpstr>Avengers: Infinity War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Woe Unto You</dc:title>
  <dc:creator>Dave Mattingly</dc:creator>
  <cp:lastModifiedBy>Dave</cp:lastModifiedBy>
  <cp:revision>219</cp:revision>
  <cp:lastPrinted>2016-06-24T14:39:39Z</cp:lastPrinted>
  <dcterms:created xsi:type="dcterms:W3CDTF">2016-06-24T13:43:24Z</dcterms:created>
  <dcterms:modified xsi:type="dcterms:W3CDTF">2018-07-29T19:55:30Z</dcterms:modified>
</cp:coreProperties>
</file>